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457200" y="685800"/>
            <a:ext cx="8229600" cy="1066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Diction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457200" y="1905000"/>
            <a:ext cx="8229600" cy="3581400"/>
          </a:xfrm>
        </p:spPr>
        <p:txBody>
          <a:bodyPr/>
          <a:lstStyle>
            <a:lvl1pPr marL="0" indent="0" algn="ctr">
              <a:buNone/>
              <a:defRPr lang="en-US" sz="1100" u="none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z="1800" u="sng" dirty="0" smtClean="0">
                <a:latin typeface="Berlin Sans FB Demi"/>
                <a:ea typeface="Calibri"/>
                <a:cs typeface="Times New Roman"/>
              </a:rPr>
              <a:t>Consider</a:t>
            </a:r>
            <a:r>
              <a:rPr lang="en-US" sz="1800" dirty="0" smtClean="0">
                <a:latin typeface="Berlin Sans FB Demi"/>
                <a:ea typeface="Calibri"/>
                <a:cs typeface="Times New Roman"/>
              </a:rPr>
              <a:t>:  Art is the </a:t>
            </a:r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ANTIDOTE that can call us back from the edge of numbness, restoring the ability to feel for another.		</a:t>
            </a:r>
          </a:p>
          <a:p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-Barbara Kingsolver, </a:t>
            </a:r>
            <a:r>
              <a:rPr lang="en-US" sz="1800" b="1" i="1" dirty="0" smtClean="0">
                <a:latin typeface="Berlin Sans FB Demi"/>
                <a:ea typeface="Calibri"/>
                <a:cs typeface="Times New Roman"/>
              </a:rPr>
              <a:t>High Tide in Tucson</a:t>
            </a:r>
            <a:endParaRPr lang="en-US" sz="11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Diction #5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05000"/>
            <a:ext cx="8229600" cy="4343400"/>
          </a:xfrm>
        </p:spPr>
        <p:txBody>
          <a:bodyPr>
            <a:normAutofit fontScale="70000" lnSpcReduction="20000"/>
          </a:bodyPr>
          <a:lstStyle/>
          <a:p>
            <a:r>
              <a:rPr sz="3800" smtClean="0"/>
              <a:t>Consider:</a:t>
            </a:r>
          </a:p>
          <a:p>
            <a:r>
              <a:rPr sz="3800" smtClean="0"/>
              <a:t>A rowan* like a </a:t>
            </a:r>
            <a:r>
              <a:rPr sz="3800" b="1" smtClean="0"/>
              <a:t>lipsticked</a:t>
            </a:r>
            <a:r>
              <a:rPr sz="3800" smtClean="0"/>
              <a:t> girl.</a:t>
            </a:r>
          </a:p>
          <a:p>
            <a:pPr>
              <a:buFontTx/>
              <a:buChar char="-"/>
            </a:pPr>
            <a:r>
              <a:rPr sz="3800" smtClean="0"/>
              <a:t>Seamus Heaney, "Song," Field Work</a:t>
            </a:r>
          </a:p>
          <a:p>
            <a:pPr>
              <a:buFontTx/>
              <a:buChar char="-"/>
            </a:pPr>
            <a:endParaRPr sz="2400" smtClean="0"/>
          </a:p>
          <a:p>
            <a:pPr>
              <a:buFontTx/>
              <a:buChar char="-"/>
            </a:pPr>
            <a:r>
              <a:rPr sz="2400" smtClean="0"/>
              <a:t>* a small decidous tree native to Europe, having flower clusters and orange berries.</a:t>
            </a:r>
          </a:p>
          <a:p>
            <a:pPr>
              <a:buFontTx/>
              <a:buChar char="-"/>
            </a:pPr>
            <a:endParaRPr sz="2400" smtClean="0"/>
          </a:p>
          <a:p>
            <a:r>
              <a:rPr sz="3600" smtClean="0"/>
              <a:t>Discuss:</a:t>
            </a:r>
          </a:p>
          <a:p>
            <a:pPr marL="457200" indent="-457200">
              <a:buAutoNum type="arabicPeriod"/>
            </a:pPr>
            <a:r>
              <a:rPr sz="3600" smtClean="0"/>
              <a:t>Other than the color, what comes to mind when you think of a</a:t>
            </a:r>
            <a:r>
              <a:rPr sz="3600" i="1" smtClean="0"/>
              <a:t> lipsticked </a:t>
            </a:r>
            <a:r>
              <a:rPr sz="3600" smtClean="0"/>
              <a:t>girl</a:t>
            </a:r>
            <a:r>
              <a:rPr sz="3600" i="1" smtClean="0"/>
              <a:t>?</a:t>
            </a:r>
          </a:p>
          <a:p>
            <a:pPr marL="457200" indent="-457200">
              <a:buAutoNum type="arabicPeriod"/>
            </a:pPr>
            <a:r>
              <a:rPr sz="3600" smtClean="0"/>
              <a:t>How would it change the meaning and feeling of the line if, instead of lipsticked girl, the author wrote girl with lipstick 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Diction 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3200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dirty="0" smtClean="0"/>
              <a:t>Consider:</a:t>
            </a:r>
          </a:p>
          <a:p>
            <a:pPr algn="ctr">
              <a:buNone/>
            </a:pPr>
            <a:r>
              <a:rPr lang="en-US" sz="2400" dirty="0" smtClean="0"/>
              <a:t>A rowan* like a </a:t>
            </a:r>
            <a:r>
              <a:rPr lang="en-US" sz="2400" b="1" dirty="0" err="1" smtClean="0"/>
              <a:t>lipsticked</a:t>
            </a:r>
            <a:r>
              <a:rPr lang="en-US" sz="2400" dirty="0" smtClean="0"/>
              <a:t> girl.</a:t>
            </a:r>
          </a:p>
          <a:p>
            <a:pPr algn="ctr">
              <a:buNone/>
            </a:pPr>
            <a:r>
              <a:rPr lang="en-US" sz="2400" dirty="0" smtClean="0"/>
              <a:t>Seamus Heaney, "Song," Field Work</a:t>
            </a:r>
          </a:p>
          <a:p>
            <a:pPr>
              <a:buFontTx/>
              <a:buChar char="-"/>
            </a:pPr>
            <a:r>
              <a:rPr lang="en-US" sz="1600" dirty="0" smtClean="0"/>
              <a:t>* a small </a:t>
            </a:r>
            <a:r>
              <a:rPr lang="en-US" sz="1600" dirty="0" err="1" smtClean="0"/>
              <a:t>decidous</a:t>
            </a:r>
            <a:r>
              <a:rPr lang="en-US" sz="1600" dirty="0" smtClean="0"/>
              <a:t> tree native to Europe, having flower clusters and orange berries.</a:t>
            </a:r>
            <a:endParaRPr lang="en-US" sz="1600" smtClean="0"/>
          </a:p>
          <a:p>
            <a:pPr>
              <a:buFontTx/>
              <a:buChar char="-"/>
            </a:pPr>
            <a:endParaRPr lang="en-US" sz="1600" dirty="0" smtClean="0"/>
          </a:p>
          <a:p>
            <a:pPr algn="ctr">
              <a:buNone/>
            </a:pPr>
            <a:r>
              <a:rPr lang="en-US" sz="2400" dirty="0" smtClean="0"/>
              <a:t>Apply:</a:t>
            </a:r>
          </a:p>
          <a:p>
            <a:pPr algn="ctr">
              <a:buNone/>
            </a:pPr>
            <a:r>
              <a:rPr lang="en-US" sz="2400" dirty="0" smtClean="0"/>
              <a:t>Write a simile comparing a tree with a domesticated animal.  In your simile, use a word that is normally used as a noun (like </a:t>
            </a:r>
            <a:r>
              <a:rPr lang="en-US" sz="2400" i="1" dirty="0" smtClean="0"/>
              <a:t>lipstick</a:t>
            </a:r>
            <a:r>
              <a:rPr lang="en-US" sz="2400" dirty="0" smtClean="0"/>
              <a:t>) as an adjective (like </a:t>
            </a:r>
            <a:r>
              <a:rPr lang="en-US" sz="2400" i="1" dirty="0" err="1" smtClean="0"/>
              <a:t>lipsticked</a:t>
            </a:r>
            <a:r>
              <a:rPr lang="en-US" sz="2400" dirty="0" smtClean="0"/>
              <a:t>).  Share your simile with the class.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116</TotalTime>
  <Words>164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Diction #5</vt:lpstr>
      <vt:lpstr>Diction #5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kfrederick</cp:lastModifiedBy>
  <cp:revision>11</cp:revision>
  <dcterms:created xsi:type="dcterms:W3CDTF">2008-08-19T21:40:58Z</dcterms:created>
  <dcterms:modified xsi:type="dcterms:W3CDTF">2011-08-29T14:08:32Z</dcterms:modified>
</cp:coreProperties>
</file>